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61" r:id="rId5"/>
    <p:sldId id="260" r:id="rId6"/>
    <p:sldId id="278" r:id="rId7"/>
    <p:sldId id="262" r:id="rId8"/>
    <p:sldId id="279" r:id="rId9"/>
    <p:sldId id="299" r:id="rId10"/>
    <p:sldId id="300" r:id="rId11"/>
    <p:sldId id="301" r:id="rId12"/>
    <p:sldId id="302" r:id="rId13"/>
    <p:sldId id="308" r:id="rId14"/>
    <p:sldId id="258" r:id="rId15"/>
  </p:sldIdLst>
  <p:sldSz cx="9144000" cy="5143500" type="screen16x9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1A06"/>
    <a:srgbClr val="FF0000"/>
    <a:srgbClr val="FB5914"/>
    <a:srgbClr val="FB6A12"/>
    <a:srgbClr val="FB5507"/>
    <a:srgbClr val="FF5500"/>
    <a:srgbClr val="EB5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90"/>
    <p:restoredTop sz="83363"/>
  </p:normalViewPr>
  <p:slideViewPr>
    <p:cSldViewPr snapToGrid="0" snapToObjects="1">
      <p:cViewPr varScale="1">
        <p:scale>
          <a:sx n="105" d="100"/>
          <a:sy n="105" d="100"/>
        </p:scale>
        <p:origin x="472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EB48A8-1D93-2E47-98BE-4A86A43ECE7D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56430-611C-3840-B4CB-8A7BE415700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3107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84739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7.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9759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现在的前端框架核心思想就是</a:t>
            </a:r>
            <a:r>
              <a:rPr lang="zh-CN" alt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数据驱动视图，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得益于 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Virtual-DOM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，只需关心‘状态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state)’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和‘状态到 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 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的映射关系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f)’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，但是随着随着业务深入，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变得多样，各个组件本身状态变得复杂的同时，还要和外界组件交互。状态管理的目的就凸显出来了。</a:t>
            </a:r>
            <a:endParaRPr lang="en-US" altLang="zh-CN" sz="1200" b="0" i="0" u="none" strike="noStrike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strike="noStrike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我个人理解的状态管理主要做了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endParaRPr lang="en-US" altLang="zh-CN" sz="1200" b="1" i="0" u="none" strike="noStrike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逻辑的组织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状态不单单是数据项的堆砌，更重要的是把各项数据之间的逻辑、数据与其他系统模块之间的互动逻辑进行组织，例如 组件内的状态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需要在用户点击按钮时发生变化，而 组件内的状态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 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又需要在 </a:t>
            </a:r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变化时跟着变化（可能是同步的也可能是异步的）</a:t>
            </a:r>
            <a:endParaRPr lang="en-US" altLang="zh-CN" sz="1200" b="0" i="0" u="none" strike="noStrike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所以我觉得状态管理，不单只数据共享。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314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>
                <a:effectLst/>
              </a:rPr>
              <a:t>react</a:t>
            </a:r>
            <a:r>
              <a:rPr lang="zh-CN" altLang="en-US">
                <a:effectLst/>
              </a:rPr>
              <a:t>中，最简单的方式就是把数据共享设计为全局性</a:t>
            </a:r>
            <a:r>
              <a:rPr lang="en-US" altLang="zh-CN">
                <a:effectLst/>
              </a:rPr>
              <a:t>/</a:t>
            </a:r>
            <a:r>
              <a:rPr lang="zh-CN" altLang="en-US">
                <a:effectLst/>
              </a:rPr>
              <a:t>集中化（</a:t>
            </a:r>
            <a:r>
              <a:rPr lang="en" altLang="zh-CN">
                <a:effectLst/>
              </a:rPr>
              <a:t>redux/</a:t>
            </a:r>
            <a:r>
              <a:rPr lang="zh-CN" altLang="en-US">
                <a:effectLst/>
              </a:rPr>
              <a:t>部分</a:t>
            </a:r>
            <a:r>
              <a:rPr lang="en" altLang="zh-CN">
                <a:effectLst/>
              </a:rPr>
              <a:t>context</a:t>
            </a:r>
            <a:r>
              <a:rPr lang="zh-CN" altLang="en-US">
                <a:effectLst/>
              </a:rPr>
              <a:t>用法），于是常规开发中的技术方案就是：组件内状态</a:t>
            </a:r>
            <a:r>
              <a:rPr lang="en-US" altLang="zh-CN">
                <a:effectLst/>
              </a:rPr>
              <a:t>+</a:t>
            </a:r>
            <a:r>
              <a:rPr lang="zh-CN" altLang="en-US">
                <a:effectLst/>
              </a:rPr>
              <a:t>集中</a:t>
            </a:r>
            <a:r>
              <a:rPr lang="en-US" altLang="zh-CN">
                <a:effectLst/>
              </a:rPr>
              <a:t>(</a:t>
            </a:r>
            <a:r>
              <a:rPr lang="en" altLang="zh-CN">
                <a:effectLst/>
              </a:rPr>
              <a:t>useState+redux/context)</a:t>
            </a:r>
            <a:r>
              <a:rPr lang="zh-CN" altLang="en">
                <a:effectLst/>
              </a:rPr>
              <a:t>。</a:t>
            </a:r>
            <a:r>
              <a:rPr lang="zh-CN" altLang="en-US">
                <a:effectLst/>
              </a:rPr>
              <a:t>然而内部状态的对立面不单是全局状态，而是外部状态。外部状态即是两方面：</a:t>
            </a:r>
            <a:r>
              <a:rPr lang="en-US" altLang="zh-CN">
                <a:effectLst/>
              </a:rPr>
              <a:t>1.</a:t>
            </a:r>
            <a:r>
              <a:rPr lang="zh-CN" altLang="en-US">
                <a:effectLst/>
              </a:rPr>
              <a:t>既属于本身 </a:t>
            </a:r>
            <a:r>
              <a:rPr lang="en-US" altLang="zh-CN">
                <a:effectLst/>
              </a:rPr>
              <a:t>2. </a:t>
            </a:r>
            <a:r>
              <a:rPr lang="zh-CN" altLang="en-US">
                <a:effectLst/>
              </a:rPr>
              <a:t>又共享他人。所以我更倾向于：</a:t>
            </a:r>
            <a:r>
              <a:rPr lang="zh-CN" altLang="en-US" b="1">
                <a:effectLst/>
              </a:rPr>
              <a:t>全局共享状态</a:t>
            </a:r>
            <a:r>
              <a:rPr lang="en-US" altLang="zh-CN" b="1">
                <a:effectLst/>
              </a:rPr>
              <a:t>+</a:t>
            </a:r>
            <a:r>
              <a:rPr lang="zh-CN" altLang="en-US" b="1">
                <a:effectLst/>
              </a:rPr>
              <a:t>局部共享状态</a:t>
            </a:r>
            <a:r>
              <a:rPr lang="zh-CN" altLang="en-US">
                <a:effectLst/>
              </a:rPr>
              <a:t>。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6400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 </a:t>
            </a:r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的状态管理方案太多了，需要权衡很多东西</a:t>
            </a:r>
            <a:r>
              <a:rPr lang="en-US" altLang="zh-CN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7094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问题</a:t>
            </a:r>
            <a:endParaRPr kumimoji="1" lang="en-US" altLang="zh-CN"/>
          </a:p>
          <a:p>
            <a:pPr marL="228600" indent="-228600">
              <a:buAutoNum type="arabicPeriod"/>
            </a:pPr>
            <a:r>
              <a:rPr kumimoji="1" lang="en-US" altLang="zh-CN" sz="1200" dirty="0"/>
              <a:t>new</a:t>
            </a:r>
            <a:r>
              <a:rPr kumimoji="1" lang="zh-CN" altLang="en-US" sz="1200" dirty="0"/>
              <a:t> 很多 </a:t>
            </a:r>
            <a:r>
              <a:rPr kumimoji="1" lang="en-US" altLang="zh-CN" sz="1200" dirty="0"/>
              <a:t>context</a:t>
            </a:r>
            <a:r>
              <a:rPr kumimoji="1" lang="zh-CN" altLang="en-US" sz="1200" dirty="0"/>
              <a:t>，引用时也会书写很多冗余的代码（为了兼容性能以及各种组件间共享状态，之前我们基本就用到全局了，很多组件间都是</a:t>
            </a:r>
            <a:r>
              <a:rPr kumimoji="1" lang="en-US" altLang="zh-CN" sz="1200" dirty="0"/>
              <a:t>props</a:t>
            </a:r>
            <a:r>
              <a:rPr kumimoji="1" lang="zh-CN" altLang="en-US" sz="1200" dirty="0"/>
              <a:t>传递的，如果用在局部了，</a:t>
            </a:r>
            <a:r>
              <a:rPr kumimoji="1" lang="en-US" altLang="zh-CN" sz="1200" dirty="0"/>
              <a:t>context</a:t>
            </a:r>
            <a:r>
              <a:rPr kumimoji="1" lang="zh-CN" altLang="en-US" sz="1200" dirty="0"/>
              <a:t>在复杂数据状态面前会非常难用好切代码会难以理解，一不注意就会有性能问题）</a:t>
            </a:r>
            <a:endParaRPr kumimoji="1" lang="en-US" altLang="zh-CN" sz="1200" dirty="0"/>
          </a:p>
          <a:p>
            <a:pPr marL="228600" indent="-228600">
              <a:buAutoNum type="arabicPeriod"/>
            </a:pPr>
            <a:r>
              <a:rPr kumimoji="1" lang="zh-CN" altLang="en-US" sz="1200" dirty="0"/>
              <a:t>当新需求需要跨组件时，就需要不断把状态提升</a:t>
            </a:r>
            <a:endParaRPr kumimoji="1" lang="en-US" altLang="zh-CN" sz="1200" dirty="0"/>
          </a:p>
          <a:p>
            <a:pPr marL="228600" indent="-228600">
              <a:buAutoNum type="arabicPeriod"/>
            </a:pPr>
            <a:r>
              <a:rPr kumimoji="1" lang="zh-CN" altLang="en-US"/>
              <a:t>状态只能在内部使用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8052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一方面是项目之前就引入了</a:t>
            </a:r>
            <a:r>
              <a:rPr kumimoji="1" lang="en-US" altLang="zh-CN"/>
              <a:t>mobx</a:t>
            </a:r>
            <a:r>
              <a:rPr kumimoji="1" lang="zh-CN" altLang="en-US"/>
              <a:t>，从实现上，</a:t>
            </a:r>
            <a:r>
              <a:rPr kumimoji="1" lang="en-US" altLang="zh-CN"/>
              <a:t>Recoil</a:t>
            </a:r>
            <a:r>
              <a:rPr kumimoji="1" lang="zh-CN" altLang="en-US"/>
              <a:t>和</a:t>
            </a:r>
            <a:r>
              <a:rPr kumimoji="1" lang="en-US" altLang="zh-CN"/>
              <a:t>mobx</a:t>
            </a:r>
            <a:r>
              <a:rPr kumimoji="1" lang="zh-CN" altLang="en-US"/>
              <a:t>做的事很像，都是利用</a:t>
            </a:r>
            <a:r>
              <a:rPr kumimoji="1" lang="en-US" altLang="zh-CN"/>
              <a:t>proxy</a:t>
            </a:r>
            <a:r>
              <a:rPr kumimoji="1" lang="zh-CN" altLang="en-US"/>
              <a:t>依赖收集，只是一个从外部，一个嗅探到内部。</a:t>
            </a:r>
            <a:endParaRPr kumimoji="1" lang="en-US" altLang="zh-CN"/>
          </a:p>
          <a:p>
            <a:r>
              <a:rPr kumimoji="1" lang="zh-CN" altLang="en-US"/>
              <a:t>在做着差不多的事情况下，写法还变复杂了。本身还是</a:t>
            </a:r>
            <a:r>
              <a:rPr kumimoji="1" lang="en-US" altLang="zh-CN"/>
              <a:t>hook</a:t>
            </a:r>
            <a:r>
              <a:rPr kumimoji="1" lang="zh-CN" altLang="en-US"/>
              <a:t>，</a:t>
            </a:r>
            <a:r>
              <a:rPr kumimoji="1" lang="en-US" altLang="zh-CN"/>
              <a:t>class</a:t>
            </a:r>
            <a:r>
              <a:rPr kumimoji="1" lang="zh-CN" altLang="en-US"/>
              <a:t>里就用不了，发展到目前整体表现，可能有些水分吧，介入</a:t>
            </a:r>
            <a:r>
              <a:rPr kumimoji="1" lang="en-US" altLang="zh-CN"/>
              <a:t>context</a:t>
            </a:r>
            <a:r>
              <a:rPr kumimoji="1" lang="zh-CN" altLang="en-US"/>
              <a:t>和</a:t>
            </a:r>
            <a:r>
              <a:rPr kumimoji="1" lang="en-US" altLang="zh-CN"/>
              <a:t>mobx</a:t>
            </a:r>
            <a:r>
              <a:rPr kumimoji="1" lang="zh-CN" altLang="en-US"/>
              <a:t>之间。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9097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松散的数据逻辑流程，对于复杂组件，排查问题变得困难很多，需要思考很多无关当前想要查看的业务数据逻辑的代码，因为都挤在了一个组件内部。</a:t>
            </a:r>
            <a:endParaRPr kumimoji="1" lang="en-US" altLang="zh-CN"/>
          </a:p>
          <a:p>
            <a:r>
              <a:rPr kumimoji="1" lang="zh-CN" altLang="en-US"/>
              <a:t>从</a:t>
            </a:r>
            <a:r>
              <a:rPr kumimoji="1" lang="en-US" altLang="zh-CN"/>
              <a:t>hook</a:t>
            </a:r>
            <a:r>
              <a:rPr kumimoji="1" lang="zh-CN" altLang="en-US"/>
              <a:t>提出至今、大家关注点在相比</a:t>
            </a:r>
            <a:r>
              <a:rPr kumimoji="1" lang="en-US" altLang="zh-CN"/>
              <a:t>class</a:t>
            </a:r>
            <a:r>
              <a:rPr kumimoji="1" lang="zh-CN" altLang="en-US"/>
              <a:t>带来的复用性，所以大多产出了很多</a:t>
            </a:r>
            <a:r>
              <a:rPr kumimoji="1" lang="en-US" altLang="zh-CN"/>
              <a:t>utils</a:t>
            </a:r>
            <a:r>
              <a:rPr kumimoji="1" lang="zh-CN" altLang="en-US"/>
              <a:t> </a:t>
            </a:r>
            <a:r>
              <a:rPr kumimoji="1" lang="en-US" altLang="zh-CN"/>
              <a:t>hook</a:t>
            </a:r>
            <a:r>
              <a:rPr kumimoji="1" lang="zh-CN" altLang="en-US"/>
              <a:t>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8321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3. Mutable</a:t>
            </a:r>
            <a:r>
              <a:rPr kumimoji="1" lang="zh-CN" altLang="en-US" dirty="0"/>
              <a:t>带来的特性</a:t>
            </a:r>
            <a:endParaRPr kumimoji="1" lang="en-US" altLang="zh-CN" dirty="0"/>
          </a:p>
          <a:p>
            <a:r>
              <a:rPr kumimoji="1" lang="en-US" altLang="zh-CN" dirty="0"/>
              <a:t>4. Context</a:t>
            </a:r>
            <a:r>
              <a:rPr kumimoji="1" lang="zh-CN" altLang="en-US" dirty="0"/>
              <a:t>时也有这个顾虑，比如组件销毁了，</a:t>
            </a:r>
            <a:r>
              <a:rPr kumimoji="1" lang="en-US" altLang="zh-CN" dirty="0"/>
              <a:t>store</a:t>
            </a:r>
            <a:r>
              <a:rPr kumimoji="1" lang="zh-CN" altLang="en-US" dirty="0"/>
              <a:t>里还有当前的状态。下次进来，读取了之前的状态。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5021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CN" altLang="en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比如</a:t>
            </a:r>
            <a:r>
              <a:rPr lang="zh-CN" altLang="en-US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再</a:t>
            </a:r>
            <a:r>
              <a:rPr lang="en-US" altLang="zh-CN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</a:t>
            </a:r>
            <a:r>
              <a:rPr lang="zh-CN" altLang="en-US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传递的时候</a:t>
            </a:r>
            <a:r>
              <a:rPr lang="en-US" altLang="zh-CN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r>
              <a:rPr lang="zh-CN" altLang="en-US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1" lang="zh-CN" altLang="en-US" sz="1200" dirty="0"/>
              <a:t>这时候就容易产生</a:t>
            </a:r>
            <a:r>
              <a:rPr kumimoji="1" lang="en-US" altLang="zh-CN" sz="1200" dirty="0"/>
              <a:t>bug</a:t>
            </a:r>
            <a:r>
              <a:rPr kumimoji="1" lang="zh-CN" altLang="en-US" sz="1200" dirty="0"/>
              <a:t>，，不必要依赖更新：</a:t>
            </a:r>
            <a:r>
              <a:rPr kumimoji="1" lang="en-US" altLang="zh-CN" sz="1200" dirty="0"/>
              <a:t>https://codesandbox.io/s/patient-cookies-hjrv9?file=/src/Child.js compoment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diff</a:t>
            </a:r>
            <a:r>
              <a:rPr kumimoji="1" lang="zh-CN" altLang="en-US" sz="1200" dirty="0"/>
              <a:t>：</a:t>
            </a:r>
            <a:r>
              <a:rPr kumimoji="1" lang="en-US" altLang="zh-CN" sz="1200" dirty="0"/>
              <a:t>https://codesandbox.io/s/compassionate-pasteur-otc47?file=/src/App.js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usePrevious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 如果不把逻辑封装，可能不仅是降低维护和开发效率，还可能因为第一时间不清楚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是为了干啥，因为可能混杂了各种逻辑干扰，就误用了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，例如根据新需求，修改了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，导致另一个地方出问题了，所以修改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应该聚类。</a:t>
            </a:r>
            <a:endParaRPr lang="en-US" altLang="zh-CN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这个的例子可以看一下 我们在雅典娜里联系人栏位进行的改造，看一下带来的一些好处。</a:t>
            </a:r>
            <a:endParaRPr lang="en" altLang="zh-CN" sz="1200" b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B56430-611C-3840-B4CB-8A7BE4157005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999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7966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9456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0690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484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1879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3639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3346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833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545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864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9942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8DA19-2EA8-BB45-A6B8-F60BBDE2F498}" type="datetimeFigureOut">
              <a:rPr kumimoji="1" lang="zh-CN" altLang="en-US" smtClean="0"/>
              <a:t>2021/2/26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117D3-903E-B14F-A411-030FC4C667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8520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TextBox 2"/>
          <p:cNvSpPr txBox="1">
            <a:spLocks noChangeArrowheads="1"/>
          </p:cNvSpPr>
          <p:nvPr/>
        </p:nvSpPr>
        <p:spPr bwMode="auto">
          <a:xfrm>
            <a:off x="2402177" y="2049127"/>
            <a:ext cx="4570482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buFont typeface="Arial" panose="020B0604020202020204" pitchFamily="34" charset="0"/>
              <a:buNone/>
            </a:pPr>
            <a:r>
              <a:rPr lang="zh-CN" altLang="en-US" sz="3800" b="1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雅典娜里的状态管理</a:t>
            </a:r>
            <a:endParaRPr lang="en-US" altLang="zh-CN" sz="3800" b="1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35062BA-BB11-2945-AEAC-4094CCE88512}"/>
              </a:ext>
            </a:extLst>
          </p:cNvPr>
          <p:cNvSpPr txBox="1"/>
          <p:nvPr/>
        </p:nvSpPr>
        <p:spPr>
          <a:xfrm>
            <a:off x="3787169" y="2907672"/>
            <a:ext cx="1947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主讲人：郭三川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654" y="1126778"/>
            <a:ext cx="1702502" cy="406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83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实践小结</a:t>
            </a:r>
            <a:endParaRPr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EFF4B2A3-BA0F-E442-8416-05C4030656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5196651-D10C-3C41-88F7-CB282E8CEC3D}"/>
              </a:ext>
            </a:extLst>
          </p:cNvPr>
          <p:cNvSpPr txBox="1"/>
          <p:nvPr/>
        </p:nvSpPr>
        <p:spPr>
          <a:xfrm>
            <a:off x="240154" y="616755"/>
            <a:ext cx="870792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Hooks</a:t>
            </a:r>
          </a:p>
          <a:p>
            <a:endParaRPr kumimoji="1" lang="en-US" altLang="zh-CN" sz="1600" dirty="0"/>
          </a:p>
          <a:p>
            <a:pPr marL="342900" indent="-342900">
              <a:buFontTx/>
              <a:buAutoNum type="arabicPeriod" startAt="7"/>
            </a:pPr>
            <a:r>
              <a:rPr kumimoji="1" lang="zh-CN" altLang="en-US" sz="1600" dirty="0"/>
              <a:t>暴露出去的方法尽可能保证创建一次，如遇闭包可以利用</a:t>
            </a:r>
            <a:r>
              <a:rPr kumimoji="1" lang="en-US" altLang="zh-CN" sz="1600" dirty="0"/>
              <a:t>ref/usestate-callback</a:t>
            </a:r>
          </a:p>
          <a:p>
            <a:pPr marL="342900" indent="-342900">
              <a:buFontTx/>
              <a:buAutoNum type="arabicPeriod" startAt="7"/>
            </a:pPr>
            <a:endParaRPr kumimoji="1" lang="en-US" altLang="zh-CN" sz="1600" dirty="0"/>
          </a:p>
          <a:p>
            <a:pPr marL="342900" indent="-342900">
              <a:buFontTx/>
              <a:buAutoNum type="arabicPeriod" startAt="7"/>
            </a:pPr>
            <a:r>
              <a:rPr kumimoji="1" lang="en-US" altLang="zh-CN" sz="1600" dirty="0"/>
              <a:t>effect</a:t>
            </a:r>
            <a:r>
              <a:rPr kumimoji="1" lang="zh-CN" altLang="en-US" sz="1600" dirty="0"/>
              <a:t>依赖数量不宜过多，过多就考虑拆分多个</a:t>
            </a:r>
            <a:r>
              <a:rPr kumimoji="1" lang="en-US" altLang="zh-CN" sz="1600" dirty="0"/>
              <a:t>effect[2-4</a:t>
            </a:r>
            <a:r>
              <a:rPr kumimoji="1" lang="zh-CN" altLang="en-US" sz="1600" dirty="0"/>
              <a:t>个，多了易出</a:t>
            </a:r>
            <a:r>
              <a:rPr kumimoji="1" lang="en-US" altLang="zh-CN" sz="1600" dirty="0"/>
              <a:t>bug]</a:t>
            </a:r>
          </a:p>
          <a:p>
            <a:pPr marL="342900" indent="-342900">
              <a:buAutoNum type="arabicPeriod" startAt="7"/>
            </a:pPr>
            <a:endParaRPr lang="en-US" altLang="zh-CN" sz="1600"/>
          </a:p>
          <a:p>
            <a:pPr marL="342900" indent="-342900">
              <a:buAutoNum type="arabicPeriod" startAt="7"/>
            </a:pPr>
            <a:r>
              <a:rPr lang="zh-CN" altLang="en-US" sz="1600"/>
              <a:t>利用好</a:t>
            </a:r>
            <a:r>
              <a:rPr lang="en" altLang="zh-CN" sz="1600"/>
              <a:t>useRef</a:t>
            </a:r>
            <a:r>
              <a:rPr lang="zh-CN" altLang="en" sz="1600"/>
              <a:t>（</a:t>
            </a:r>
            <a:r>
              <a:rPr lang="zh-CN" altLang="en-US" sz="1600"/>
              <a:t>持久化储存场景、异步场景、渲染无关场景（不需要用</a:t>
            </a:r>
            <a:r>
              <a:rPr lang="en" altLang="zh-CN" sz="1600"/>
              <a:t>setState</a:t>
            </a:r>
            <a:r>
              <a:rPr lang="zh-CN" altLang="en-US" sz="1600"/>
              <a:t>时），打破闭包壁垒</a:t>
            </a:r>
            <a:endParaRPr lang="en-US" altLang="zh-CN" sz="1600"/>
          </a:p>
          <a:p>
            <a:pPr marL="342900" indent="-342900">
              <a:buAutoNum type="arabicPeriod" startAt="7"/>
            </a:pPr>
            <a:endParaRPr kumimoji="1" lang="en-US" altLang="zh-CN" sz="1600" dirty="0"/>
          </a:p>
          <a:p>
            <a:pPr marL="342900" indent="-342900">
              <a:buAutoNum type="arabicPeriod" startAt="7"/>
            </a:pPr>
            <a:r>
              <a:rPr kumimoji="1" lang="en-US" altLang="zh-CN" sz="1600" dirty="0"/>
              <a:t>useRef </a:t>
            </a:r>
            <a:r>
              <a:rPr kumimoji="1" lang="zh-CN" altLang="en-US" sz="1600" dirty="0"/>
              <a:t>尽量不要丢给外部</a:t>
            </a:r>
            <a:r>
              <a:rPr kumimoji="1" lang="en-US" altLang="zh-CN" sz="1600" dirty="0"/>
              <a:t>hook</a:t>
            </a:r>
            <a:r>
              <a:rPr kumimoji="1" lang="zh-CN" altLang="en-US" sz="1600" dirty="0"/>
              <a:t>修改，而是在</a:t>
            </a:r>
            <a:r>
              <a:rPr kumimoji="1" lang="en-US" altLang="zh-CN" sz="1600" dirty="0"/>
              <a:t>hook</a:t>
            </a:r>
            <a:r>
              <a:rPr kumimoji="1" lang="zh-CN" altLang="en-US" sz="1600" dirty="0"/>
              <a:t>内把修改的方法</a:t>
            </a:r>
            <a:r>
              <a:rPr kumimoji="1" lang="en-US" altLang="zh-CN" sz="1600" dirty="0"/>
              <a:t>pu</a:t>
            </a:r>
            <a:r>
              <a:rPr kumimoji="1" lang="zh-CN" altLang="en-US" sz="1600" dirty="0"/>
              <a:t>出去。</a:t>
            </a:r>
            <a:endParaRPr kumimoji="1" lang="en-US" altLang="zh-CN" sz="1600" dirty="0"/>
          </a:p>
          <a:p>
            <a:pPr marL="342900" indent="-342900">
              <a:buAutoNum type="arabicPeriod" startAt="7"/>
            </a:pPr>
            <a:endParaRPr kumimoji="1" lang="en-US" altLang="zh-CN" sz="1600" dirty="0"/>
          </a:p>
          <a:p>
            <a:pPr marL="342900" indent="-342900">
              <a:buAutoNum type="arabicPeriod" startAt="7"/>
            </a:pPr>
            <a:r>
              <a:rPr kumimoji="1" lang="en-US" altLang="zh-CN" sz="1600" dirty="0"/>
              <a:t>Effect</a:t>
            </a:r>
            <a:r>
              <a:rPr kumimoji="1" lang="zh-CN" altLang="en-US" sz="1600" dirty="0"/>
              <a:t>尽量写清楚依赖的基本类型，如果非要使用引用类型，应该考虑</a:t>
            </a:r>
            <a:r>
              <a:rPr kumimoji="1" lang="en-US" altLang="zh-CN" sz="1600" dirty="0"/>
              <a:t>deep</a:t>
            </a:r>
            <a:r>
              <a:rPr lang="en" altLang="zh-CN" sz="1600"/>
              <a:t>Equal</a:t>
            </a:r>
          </a:p>
          <a:p>
            <a:pPr marL="342900" indent="-342900">
              <a:buAutoNum type="arabicPeriod" startAt="7"/>
            </a:pPr>
            <a:endParaRPr kumimoji="1" lang="en" altLang="zh-CN" sz="1600" dirty="0"/>
          </a:p>
          <a:p>
            <a:pPr marL="342900" indent="-342900">
              <a:buAutoNum type="arabicPeriod" startAt="7"/>
            </a:pPr>
            <a:r>
              <a:rPr kumimoji="1" lang="en-US" altLang="zh-CN" sz="1600" dirty="0"/>
              <a:t>React hook </a:t>
            </a:r>
            <a:r>
              <a:rPr kumimoji="1" lang="zh-CN" altLang="en-US" sz="1600" dirty="0"/>
              <a:t>在复杂组件内的</a:t>
            </a:r>
            <a:r>
              <a:rPr kumimoji="1" lang="en-US" altLang="zh-CN" sz="1600" b="1" dirty="0"/>
              <a:t>referential equality</a:t>
            </a:r>
            <a:r>
              <a:rPr kumimoji="1" lang="zh-CN" altLang="en-US" sz="1600" dirty="0"/>
              <a:t>是非常严重的心智负担，避免这方面</a:t>
            </a:r>
            <a:r>
              <a:rPr kumimoji="1" lang="en-US" altLang="zh-CN" sz="1600" dirty="0"/>
              <a:t>bug</a:t>
            </a:r>
            <a:r>
              <a:rPr kumimoji="1" lang="zh-CN" altLang="en-US" sz="1600" dirty="0"/>
              <a:t>就需要时刻关注</a:t>
            </a:r>
            <a:r>
              <a:rPr kumimoji="1" lang="en-US" altLang="zh-CN" sz="1600" dirty="0"/>
              <a:t>effect[</a:t>
            </a:r>
            <a:r>
              <a:rPr kumimoji="1" lang="zh-CN" altLang="en-US" sz="1600" dirty="0"/>
              <a:t>重要的事情说三遍～</a:t>
            </a:r>
            <a:r>
              <a:rPr kumimoji="1" lang="en-US" altLang="zh-CN" sz="1600" dirty="0"/>
              <a:t>]</a:t>
            </a:r>
            <a:endParaRPr kumimoji="1" lang="en-US" altLang="zh-CN" sz="1600" b="1" dirty="0"/>
          </a:p>
        </p:txBody>
      </p:sp>
    </p:spTree>
    <p:extLst>
      <p:ext uri="{BB962C8B-B14F-4D97-AF65-F5344CB8AC3E}">
        <p14:creationId xmlns:p14="http://schemas.microsoft.com/office/powerpoint/2010/main" val="458391985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封底图片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203267" cy="517683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233334" y="2021470"/>
            <a:ext cx="1109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谢谢</a:t>
            </a:r>
            <a:r>
              <a:rPr kumimoji="1" lang="en-US" altLang="zh-CN" sz="2800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</a:rPr>
              <a:t>:)</a:t>
            </a:r>
            <a:endParaRPr kumimoji="1" lang="zh-CN" altLang="en-US" sz="2800" dirty="0">
              <a:solidFill>
                <a:schemeClr val="bg1"/>
              </a:solidFill>
              <a:latin typeface="Microsoft YaHei"/>
              <a:ea typeface="Microsoft YaHei"/>
              <a:cs typeface="Microsoft YaHei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623" y="4012253"/>
            <a:ext cx="2069643" cy="116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00887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</a:rPr>
              <a:t>状态管理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2CD453C-7F31-0F49-AE8B-7D83BAD11CCB}"/>
              </a:ext>
            </a:extLst>
          </p:cNvPr>
          <p:cNvSpPr txBox="1"/>
          <p:nvPr/>
        </p:nvSpPr>
        <p:spPr>
          <a:xfrm>
            <a:off x="376518" y="1272372"/>
            <a:ext cx="8142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/>
              <a:t>UI = f(state)</a:t>
            </a:r>
          </a:p>
          <a:p>
            <a:r>
              <a:rPr lang="zh-CN" altLang="en-US" sz="1600" dirty="0"/>
              <a:t>              实质是为了维护 </a:t>
            </a:r>
            <a:r>
              <a:rPr lang="en-US" altLang="zh-CN" sz="1600" dirty="0"/>
              <a:t>`f()`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7D4F57C-94AA-7D4A-B3E4-DDE0B0CDA480}"/>
              </a:ext>
            </a:extLst>
          </p:cNvPr>
          <p:cNvSpPr txBox="1"/>
          <p:nvPr/>
        </p:nvSpPr>
        <p:spPr>
          <a:xfrm>
            <a:off x="376518" y="698327"/>
            <a:ext cx="216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/>
              <a:t>状态管理是什么？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4260A9B-99A9-F84B-A8E6-653BC2DFA1E3}"/>
              </a:ext>
            </a:extLst>
          </p:cNvPr>
          <p:cNvSpPr txBox="1"/>
          <p:nvPr/>
        </p:nvSpPr>
        <p:spPr>
          <a:xfrm>
            <a:off x="376518" y="2855466"/>
            <a:ext cx="216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/>
              <a:t>状态管理做了什么</a:t>
            </a:r>
            <a:r>
              <a:rPr kumimoji="1" lang="zh-CN" altLang="en-US"/>
              <a:t>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363FE0-9441-CF4C-8EE6-4D7A5F3C72C1}"/>
              </a:ext>
            </a:extLst>
          </p:cNvPr>
          <p:cNvSpPr txBox="1"/>
          <p:nvPr/>
        </p:nvSpPr>
        <p:spPr>
          <a:xfrm>
            <a:off x="779929" y="3669422"/>
            <a:ext cx="49485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sz="1600"/>
              <a:t>数据状态在组件间的共享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zh-CN" altLang="en-US" sz="1600"/>
              <a:t>组件自身的逻辑组织</a:t>
            </a:r>
          </a:p>
        </p:txBody>
      </p:sp>
    </p:spTree>
    <p:extLst>
      <p:ext uri="{BB962C8B-B14F-4D97-AF65-F5344CB8AC3E}">
        <p14:creationId xmlns:p14="http://schemas.microsoft.com/office/powerpoint/2010/main" val="148488316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数据的共享</a:t>
            </a:r>
            <a:endParaRPr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145C1C5-9204-2D45-ABA3-BD8A9FFE949E}"/>
              </a:ext>
            </a:extLst>
          </p:cNvPr>
          <p:cNvSpPr txBox="1"/>
          <p:nvPr/>
        </p:nvSpPr>
        <p:spPr>
          <a:xfrm>
            <a:off x="376517" y="698327"/>
            <a:ext cx="3724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b="1"/>
              <a:t>数据共享：集中化还是分散化？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29A93E-772A-E54A-B886-D131CAE1394E}"/>
              </a:ext>
            </a:extLst>
          </p:cNvPr>
          <p:cNvSpPr txBox="1"/>
          <p:nvPr/>
        </p:nvSpPr>
        <p:spPr>
          <a:xfrm>
            <a:off x="484095" y="1476046"/>
            <a:ext cx="64411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zh-CN" altLang="en-US" sz="1600"/>
              <a:t>组件内状态 </a:t>
            </a:r>
            <a:r>
              <a:rPr kumimoji="1" lang="en-US" altLang="zh-CN" sz="1600"/>
              <a:t>+</a:t>
            </a:r>
            <a:r>
              <a:rPr kumimoji="1" lang="zh-CN" altLang="en-US" sz="1600"/>
              <a:t> 集中 </a:t>
            </a:r>
            <a:r>
              <a:rPr kumimoji="1" lang="en-US" altLang="zh-CN" sz="1600"/>
              <a:t>(useState + redux)</a:t>
            </a:r>
          </a:p>
          <a:p>
            <a:r>
              <a:rPr kumimoji="1" lang="en-US" altLang="zh-CN" sz="1600"/>
              <a:t>2.    </a:t>
            </a:r>
            <a:r>
              <a:rPr kumimoji="1" lang="zh-CN" altLang="en-US" sz="1600"/>
              <a:t>组件内状态</a:t>
            </a:r>
            <a:r>
              <a:rPr kumimoji="1" lang="en-US" altLang="zh-CN" sz="1600"/>
              <a:t> + </a:t>
            </a:r>
            <a:r>
              <a:rPr kumimoji="1" lang="zh-CN" altLang="en-US" sz="1600"/>
              <a:t>分散共享</a:t>
            </a:r>
            <a:r>
              <a:rPr kumimoji="1" lang="en-US" altLang="zh-CN" sz="1600"/>
              <a:t>(usestate + context/mobx/Recoil)</a:t>
            </a:r>
            <a:endParaRPr kumimoji="1" lang="zh-CN" altLang="en-US" sz="160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9C820C2-7F0B-FF42-8A62-3FE682016B62}"/>
              </a:ext>
            </a:extLst>
          </p:cNvPr>
          <p:cNvSpPr/>
          <p:nvPr/>
        </p:nvSpPr>
        <p:spPr>
          <a:xfrm>
            <a:off x="484095" y="2395195"/>
            <a:ext cx="846398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/>
              <a:t>分散化</a:t>
            </a:r>
            <a:r>
              <a:rPr lang="zh-CN" altLang="en-US" sz="1600">
                <a:effectLst/>
              </a:rPr>
              <a:t>优点：</a:t>
            </a:r>
            <a:endParaRPr lang="en-US" altLang="zh-CN" sz="1600">
              <a:effectLst/>
            </a:endParaRPr>
          </a:p>
          <a:p>
            <a:endParaRPr lang="zh-CN" altLang="en-US" sz="1600">
              <a:effectLst/>
            </a:endParaRPr>
          </a:p>
          <a:p>
            <a:pPr>
              <a:buFont typeface="+mj-lt"/>
              <a:buAutoNum type="arabicPeriod"/>
            </a:pPr>
            <a:r>
              <a:rPr lang="zh-CN" altLang="en-US" sz="1600" b="1">
                <a:effectLst/>
              </a:rPr>
              <a:t>自洽性</a:t>
            </a:r>
            <a:r>
              <a:rPr lang="zh-CN" altLang="en-US" sz="1600">
                <a:effectLst/>
              </a:rPr>
              <a:t> 局部组件拥有自己的状态管理相关的完整逻辑，在组件层面上逻辑闭环。</a:t>
            </a:r>
            <a:endParaRPr lang="en-US" altLang="zh-CN" sz="1600">
              <a:effectLst/>
            </a:endParaRPr>
          </a:p>
          <a:p>
            <a:pPr>
              <a:buFont typeface="+mj-lt"/>
              <a:buAutoNum type="arabicPeriod"/>
            </a:pPr>
            <a:endParaRPr lang="zh-CN" altLang="en-US" sz="1600">
              <a:effectLst/>
            </a:endParaRPr>
          </a:p>
          <a:p>
            <a:pPr>
              <a:buFont typeface="+mj-lt"/>
              <a:buAutoNum type="arabicPeriod"/>
            </a:pPr>
            <a:r>
              <a:rPr lang="zh-CN" altLang="en-US" sz="1600" b="1">
                <a:effectLst/>
              </a:rPr>
              <a:t>减少全局依赖</a:t>
            </a:r>
            <a:r>
              <a:rPr lang="zh-CN" altLang="en-US" sz="1600">
                <a:effectLst/>
              </a:rPr>
              <a:t> 降低对全局的依赖，没有创建在全局状态的心理负担。</a:t>
            </a:r>
            <a:endParaRPr lang="en-US" altLang="zh-CN" sz="1600">
              <a:effectLst/>
            </a:endParaRPr>
          </a:p>
          <a:p>
            <a:pPr>
              <a:buFont typeface="+mj-lt"/>
              <a:buAutoNum type="arabicPeriod"/>
            </a:pPr>
            <a:endParaRPr lang="zh-CN" altLang="en-US" sz="1600">
              <a:effectLst/>
            </a:endParaRPr>
          </a:p>
          <a:p>
            <a:pPr>
              <a:buFont typeface="+mj-lt"/>
              <a:buAutoNum type="arabicPeriod"/>
            </a:pPr>
            <a:r>
              <a:rPr lang="zh-CN" altLang="en-US" sz="1600" b="1">
                <a:effectLst/>
              </a:rPr>
              <a:t>灵活，易于维护、问题排查</a:t>
            </a:r>
            <a:r>
              <a:rPr lang="zh-CN" altLang="en-US" sz="1600">
                <a:effectLst/>
              </a:rPr>
              <a:t> 状态定义在局部组件，排查和维护更聚焦问题点。</a:t>
            </a:r>
            <a:endParaRPr lang="en-US" altLang="zh-CN" sz="1600">
              <a:effectLst/>
            </a:endParaRPr>
          </a:p>
          <a:p>
            <a:pPr>
              <a:buFont typeface="+mj-lt"/>
              <a:buAutoNum type="arabicPeriod"/>
            </a:pPr>
            <a:endParaRPr lang="zh-CN" altLang="en-US" sz="1600">
              <a:effectLst/>
            </a:endParaRPr>
          </a:p>
          <a:p>
            <a:pPr>
              <a:buFont typeface="+mj-lt"/>
              <a:buAutoNum type="arabicPeriod"/>
            </a:pPr>
            <a:r>
              <a:rPr lang="zh-CN" altLang="en-US" sz="1600" b="1">
                <a:effectLst/>
              </a:rPr>
              <a:t>解耦状态</a:t>
            </a:r>
            <a:r>
              <a:rPr lang="zh-CN" altLang="en-US" sz="1600">
                <a:effectLst/>
              </a:rPr>
              <a:t> 把不相关且分散的状态定义在全局自然是提高耦合的。</a:t>
            </a:r>
          </a:p>
        </p:txBody>
      </p:sp>
    </p:spTree>
    <p:extLst>
      <p:ext uri="{BB962C8B-B14F-4D97-AF65-F5344CB8AC3E}">
        <p14:creationId xmlns:p14="http://schemas.microsoft.com/office/powerpoint/2010/main" val="207666236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状态管理方案</a:t>
            </a:r>
            <a:endParaRPr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5CD767-EEFF-F84B-9718-AFFEA781AAAC}"/>
              </a:ext>
            </a:extLst>
          </p:cNvPr>
          <p:cNvSpPr txBox="1"/>
          <p:nvPr/>
        </p:nvSpPr>
        <p:spPr>
          <a:xfrm>
            <a:off x="1124241" y="1417588"/>
            <a:ext cx="820270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sz="1600"/>
              <a:t>React</a:t>
            </a:r>
            <a:r>
              <a:rPr kumimoji="1" lang="zh-CN" altLang="en-US" sz="1600"/>
              <a:t>原生还是第三方库？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zh-CN" altLang="en-US" sz="1600"/>
              <a:t>业务复杂到如何的程度？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zh-CN" altLang="en-US" sz="1600"/>
              <a:t>是为了维护体验、开发体验、用户体验？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zh-CN" altLang="en-US" sz="1600"/>
              <a:t>是全局一个</a:t>
            </a:r>
            <a:r>
              <a:rPr kumimoji="1" lang="en-US" altLang="zh-CN" sz="1600"/>
              <a:t>store</a:t>
            </a:r>
            <a:r>
              <a:rPr kumimoji="1" lang="zh-CN" altLang="en-US" sz="1600"/>
              <a:t>还是分散式管理？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zh-CN" altLang="en-US" sz="1600"/>
              <a:t>是以面向对象组织还是函数式？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en-US" altLang="zh-CN" sz="1600"/>
              <a:t>Mutable or Immutabe?</a:t>
            </a:r>
          </a:p>
          <a:p>
            <a:pPr marL="342900" indent="-342900">
              <a:buAutoNum type="arabicPeriod"/>
            </a:pPr>
            <a:r>
              <a:rPr kumimoji="1" lang="zh-CN" altLang="en-US" sz="1600"/>
              <a:t>使用第三方是否考虑兼容</a:t>
            </a:r>
            <a:r>
              <a:rPr kumimoji="1" lang="en-US" altLang="zh-CN" sz="1600"/>
              <a:t>react</a:t>
            </a:r>
            <a:r>
              <a:rPr kumimoji="1" lang="zh-CN" altLang="en-US" sz="1600"/>
              <a:t>的发展？</a:t>
            </a:r>
            <a:endParaRPr kumimoji="1" lang="en-US" altLang="zh-CN" sz="1600"/>
          </a:p>
          <a:p>
            <a:pPr marL="342900" indent="-342900">
              <a:buAutoNum type="arabicPeriod"/>
            </a:pPr>
            <a:r>
              <a:rPr kumimoji="1" lang="en-US" altLang="zh-CN" sz="1600"/>
              <a:t>Etc…</a:t>
            </a:r>
            <a:endParaRPr kumimoji="1" lang="zh-CN" altLang="en-US" sz="1600"/>
          </a:p>
        </p:txBody>
      </p:sp>
    </p:spTree>
    <p:extLst>
      <p:ext uri="{BB962C8B-B14F-4D97-AF65-F5344CB8AC3E}">
        <p14:creationId xmlns:p14="http://schemas.microsoft.com/office/powerpoint/2010/main" val="4233794472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2290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 -&gt; Mobx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7ACD1CD-FA45-D943-9319-D40FEBFB3F77}"/>
              </a:ext>
            </a:extLst>
          </p:cNvPr>
          <p:cNvSpPr txBox="1"/>
          <p:nvPr/>
        </p:nvSpPr>
        <p:spPr>
          <a:xfrm>
            <a:off x="240154" y="616755"/>
            <a:ext cx="8707926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Context</a:t>
            </a:r>
          </a:p>
          <a:p>
            <a:endParaRPr kumimoji="1" lang="en-US" altLang="zh-CN" b="1" dirty="0"/>
          </a:p>
          <a:p>
            <a:r>
              <a:rPr kumimoji="1" lang="zh-CN" altLang="en-US" sz="1600" dirty="0"/>
              <a:t>优点：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en-US" altLang="zh-CN" sz="1600" dirty="0"/>
              <a:t>react</a:t>
            </a:r>
            <a:r>
              <a:rPr kumimoji="1" lang="zh-CN" altLang="en-US" sz="1600" dirty="0"/>
              <a:t>原生管理方式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简单、易用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普通</a:t>
            </a:r>
            <a:r>
              <a:rPr kumimoji="1" lang="en-US" altLang="zh-CN" sz="1600" dirty="0"/>
              <a:t>hook</a:t>
            </a:r>
            <a:r>
              <a:rPr kumimoji="1" lang="zh-CN" altLang="en-US" sz="1600" dirty="0"/>
              <a:t>，</a:t>
            </a:r>
            <a:r>
              <a:rPr kumimoji="1" lang="en-US" altLang="zh-CN" sz="1600" dirty="0"/>
              <a:t>Dev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tool</a:t>
            </a:r>
            <a:r>
              <a:rPr kumimoji="1" lang="zh-CN" altLang="en-US" sz="1600" dirty="0"/>
              <a:t> 上可调试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问题：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需要关注性能问题，需要将状态按使用场景拆分</a:t>
            </a:r>
            <a:r>
              <a:rPr kumimoji="1" lang="en-US" altLang="zh-CN" sz="1600" dirty="0"/>
              <a:t>[new</a:t>
            </a:r>
            <a:r>
              <a:rPr kumimoji="1" lang="zh-CN" altLang="en-US" sz="1600" dirty="0"/>
              <a:t> 很多 </a:t>
            </a:r>
            <a:r>
              <a:rPr kumimoji="1" lang="en-US" altLang="zh-CN" sz="1600" dirty="0"/>
              <a:t>context</a:t>
            </a:r>
            <a:r>
              <a:rPr kumimoji="1" lang="zh-CN" altLang="en-US" sz="1600" dirty="0"/>
              <a:t>，引用时会书写很多冗余</a:t>
            </a:r>
            <a:r>
              <a:rPr kumimoji="1" lang="en-US" altLang="zh-CN" sz="1600" dirty="0"/>
              <a:t>]</a:t>
            </a:r>
          </a:p>
          <a:p>
            <a:pPr marL="342900" indent="-342900">
              <a:buAutoNum type="arabicPeriod"/>
            </a:pPr>
            <a:r>
              <a:rPr kumimoji="1" lang="zh-CN" altLang="en-US" sz="1600" dirty="0"/>
              <a:t>状态不断提升，最后可能就是</a:t>
            </a:r>
            <a:r>
              <a:rPr kumimoji="1" lang="en-US" altLang="zh-CN" sz="1600" dirty="0"/>
              <a:t>context * n</a:t>
            </a:r>
            <a:r>
              <a:rPr kumimoji="1" lang="zh-CN" altLang="en-US" sz="1600" dirty="0"/>
              <a:t>（</a:t>
            </a:r>
            <a:r>
              <a:rPr kumimoji="1" lang="en-US" altLang="zh-CN" sz="1600" dirty="0"/>
              <a:t>App</a:t>
            </a:r>
            <a:r>
              <a:rPr kumimoji="1" lang="zh-CN" altLang="en-US" sz="1600" dirty="0"/>
              <a:t>）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状态只能在整个组件内部使用，无法从外部修改状态，毕竟是</a:t>
            </a:r>
            <a:r>
              <a:rPr kumimoji="1" lang="en-US" altLang="zh-CN" sz="1600" dirty="0"/>
              <a:t>hook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r>
              <a:rPr kumimoji="1" lang="en-US" altLang="zh-CN" sz="1600" dirty="0"/>
              <a:t>Context</a:t>
            </a:r>
            <a:r>
              <a:rPr kumimoji="1" lang="zh-CN" altLang="en-US" sz="1600" dirty="0"/>
              <a:t>在共享的状态不那么频繁，项目不那么庞杂的情况下，还是很好用的，否则可能问题</a:t>
            </a:r>
            <a:r>
              <a:rPr kumimoji="1" lang="en-US" altLang="zh-CN" sz="1600" dirty="0"/>
              <a:t>1</a:t>
            </a:r>
            <a:r>
              <a:rPr kumimoji="1" lang="zh-CN" altLang="en-US" sz="1600" dirty="0"/>
              <a:t>，就需要花费大量精力，所以</a:t>
            </a:r>
            <a:r>
              <a:rPr kumimoji="1" lang="en-US" altLang="zh-CN" sz="1600" dirty="0"/>
              <a:t>context</a:t>
            </a:r>
            <a:r>
              <a:rPr kumimoji="1" lang="zh-CN" altLang="en-US" sz="1600" dirty="0"/>
              <a:t>在官方的设计目的是为了共享对于一个组件树而言的</a:t>
            </a:r>
            <a:r>
              <a:rPr kumimoji="1" lang="en-US" altLang="zh-CN" sz="1600" dirty="0"/>
              <a:t>”</a:t>
            </a:r>
            <a:r>
              <a:rPr kumimoji="1" lang="zh-CN" altLang="en-US" sz="1600" dirty="0"/>
              <a:t>全局</a:t>
            </a:r>
            <a:r>
              <a:rPr kumimoji="1" lang="en-US" altLang="zh-CN" sz="1600" dirty="0"/>
              <a:t>”</a:t>
            </a:r>
            <a:r>
              <a:rPr kumimoji="1" lang="zh-CN" altLang="en-US" sz="1600" dirty="0"/>
              <a:t>状态。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3315847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2290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Context -&gt; Mobx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59914C8-048E-B547-9AC8-87175CCE85C7}"/>
              </a:ext>
            </a:extLst>
          </p:cNvPr>
          <p:cNvSpPr txBox="1"/>
          <p:nvPr/>
        </p:nvSpPr>
        <p:spPr>
          <a:xfrm>
            <a:off x="240154" y="616755"/>
            <a:ext cx="870792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Mobx</a:t>
            </a:r>
          </a:p>
          <a:p>
            <a:endParaRPr kumimoji="1" lang="en-US" altLang="zh-CN" b="1" dirty="0"/>
          </a:p>
          <a:p>
            <a:r>
              <a:rPr kumimoji="1" lang="zh-CN" altLang="en-US" sz="1600" dirty="0"/>
              <a:t>优点：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依赖精准收集、能控制收集的颗粒度、自动在组件外部包一层</a:t>
            </a:r>
            <a:r>
              <a:rPr kumimoji="1" lang="en-US" altLang="zh-CN" sz="1600" dirty="0"/>
              <a:t>memo,</a:t>
            </a:r>
            <a:r>
              <a:rPr kumimoji="1" lang="zh-CN" altLang="en-US" sz="1600" dirty="0"/>
              <a:t>不太需要考虑状态共享造成的性能问题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简单、易用、灵活，代码更容易抽离、复用。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外部状态，没有闭包之忧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状态可以在内、外部使用，具有一定的通用性，更新</a:t>
            </a:r>
            <a:r>
              <a:rPr kumimoji="1" lang="en-US" altLang="zh-CN" sz="1600" dirty="0"/>
              <a:t>store</a:t>
            </a:r>
            <a:r>
              <a:rPr kumimoji="1" lang="zh-CN" altLang="en-US" sz="1600" dirty="0"/>
              <a:t>的状态是同步的，而对比</a:t>
            </a:r>
            <a:r>
              <a:rPr kumimoji="1" lang="en-US" altLang="zh-CN" sz="1600" dirty="0"/>
              <a:t>context</a:t>
            </a:r>
            <a:r>
              <a:rPr kumimoji="1" lang="zh-CN" altLang="en-US" sz="1600" dirty="0"/>
              <a:t>是</a:t>
            </a:r>
            <a:r>
              <a:rPr kumimoji="1" lang="en-US" altLang="zh-CN" sz="1600" dirty="0"/>
              <a:t>’</a:t>
            </a:r>
            <a:r>
              <a:rPr kumimoji="1" lang="zh-CN" altLang="en-US" sz="1600" dirty="0"/>
              <a:t>异步</a:t>
            </a:r>
            <a:r>
              <a:rPr kumimoji="1" lang="en-US" altLang="zh-CN" sz="1600" dirty="0"/>
              <a:t>’</a:t>
            </a:r>
            <a:r>
              <a:rPr kumimoji="1" lang="zh-CN" altLang="en-US" sz="1600" dirty="0"/>
              <a:t>的</a:t>
            </a:r>
            <a:endParaRPr kumimoji="1" lang="en-US" altLang="zh-CN" sz="1600" dirty="0"/>
          </a:p>
          <a:p>
            <a:endParaRPr kumimoji="1" lang="en-US" altLang="zh-CN" sz="1600" dirty="0"/>
          </a:p>
          <a:p>
            <a:endParaRPr kumimoji="1" lang="en-US" altLang="zh-CN" sz="1600" dirty="0"/>
          </a:p>
          <a:p>
            <a:r>
              <a:rPr kumimoji="1" lang="zh-CN" altLang="en-US" sz="1600" dirty="0"/>
              <a:t>问题：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抱着放弃</a:t>
            </a:r>
            <a:r>
              <a:rPr kumimoji="1" lang="en-US" altLang="zh-CN" sz="1600" dirty="0"/>
              <a:t>concurrent</a:t>
            </a:r>
            <a:r>
              <a:rPr kumimoji="1" lang="zh-CN" altLang="en-US" sz="1600" dirty="0"/>
              <a:t>模式</a:t>
            </a:r>
            <a:r>
              <a:rPr kumimoji="1" lang="en-US" altLang="zh-CN" sz="1600" dirty="0"/>
              <a:t>[</a:t>
            </a:r>
            <a:r>
              <a:rPr kumimoji="1" lang="zh-CN" altLang="en-US" sz="1600" dirty="0"/>
              <a:t>不过目前</a:t>
            </a:r>
            <a:r>
              <a:rPr kumimoji="1" lang="en-US" altLang="zh-CN" sz="1600" dirty="0"/>
              <a:t>concurrent</a:t>
            </a:r>
            <a:r>
              <a:rPr kumimoji="1" lang="zh-CN" altLang="en-US" sz="1600" dirty="0"/>
              <a:t>模式，对雅典娜的使用场景没什么实质的性能上提升，同时本身</a:t>
            </a:r>
            <a:r>
              <a:rPr kumimoji="1" lang="en-US" altLang="zh-CN" sz="1600" dirty="0"/>
              <a:t>Mobx</a:t>
            </a:r>
            <a:r>
              <a:rPr kumimoji="1" lang="zh-CN" altLang="en-US" sz="1600" dirty="0"/>
              <a:t>已经带来了一些性能上的优势</a:t>
            </a:r>
            <a:r>
              <a:rPr kumimoji="1" lang="en-US" altLang="zh-CN" sz="1600" dirty="0"/>
              <a:t>]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9432821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22862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逻辑组织： </a:t>
            </a:r>
            <a:r>
              <a:rPr lang="en-US" altLang="zh-CN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hooks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CDCB1AF-D3BC-894D-8F53-7FD7E258D3FA}"/>
              </a:ext>
            </a:extLst>
          </p:cNvPr>
          <p:cNvSpPr txBox="1"/>
          <p:nvPr/>
        </p:nvSpPr>
        <p:spPr>
          <a:xfrm>
            <a:off x="240154" y="616755"/>
            <a:ext cx="87079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逻辑组织是把</a:t>
            </a:r>
            <a:r>
              <a:rPr lang="en-US" altLang="zh-CN" sz="1600"/>
              <a:t>“</a:t>
            </a:r>
            <a:r>
              <a:rPr lang="zh-CN" altLang="en-US" sz="1600"/>
              <a:t>一块有逻辑关联性的代码，组织在一起</a:t>
            </a:r>
            <a:r>
              <a:rPr lang="en-US" altLang="zh-CN" sz="1600"/>
              <a:t>”</a:t>
            </a:r>
            <a:r>
              <a:rPr lang="zh-CN" altLang="en-US" sz="1600"/>
              <a:t>，而组织在一起是为了易于代码的阅读</a:t>
            </a:r>
            <a:r>
              <a:rPr lang="en-US" altLang="zh-CN" sz="1600"/>
              <a:t>(</a:t>
            </a:r>
            <a:r>
              <a:rPr lang="zh-CN" altLang="en-US" sz="1600"/>
              <a:t>利于开发、维护</a:t>
            </a:r>
            <a:r>
              <a:rPr lang="en-US" altLang="zh-CN" sz="1600"/>
              <a:t>)</a:t>
            </a:r>
            <a:r>
              <a:rPr lang="zh-CN" altLang="en-US" sz="1600"/>
              <a:t>，提高复用性。</a:t>
            </a:r>
            <a:endParaRPr kumimoji="1" lang="zh-CN" altLang="en-US" sz="1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711A7A0-7A73-BF4D-8D5E-33938AF4E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920" y="1263087"/>
            <a:ext cx="3354104" cy="273066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E4D970E-6EBF-CA49-AF1B-497BED173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9539" y="1322748"/>
            <a:ext cx="3354104" cy="2611342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C9FC2A43-E6FB-884B-9D35-FCB3E83DD97C}"/>
              </a:ext>
            </a:extLst>
          </p:cNvPr>
          <p:cNvSpPr/>
          <p:nvPr/>
        </p:nvSpPr>
        <p:spPr>
          <a:xfrm>
            <a:off x="1951689" y="4578558"/>
            <a:ext cx="48814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b="1" i="0" u="none" strike="noStrike">
                <a:solidFill>
                  <a:srgbClr val="333333"/>
                </a:solidFill>
                <a:effectLst/>
                <a:latin typeface="Open Sans"/>
              </a:rPr>
              <a:t>Utils hook -&gt; </a:t>
            </a:r>
            <a:r>
              <a:rPr lang="en-US" altLang="zh-CN" b="1">
                <a:solidFill>
                  <a:srgbClr val="333333"/>
                </a:solidFill>
                <a:latin typeface="Open Sans"/>
              </a:rPr>
              <a:t>Function hook</a:t>
            </a:r>
            <a:r>
              <a:rPr lang="zh-CN" altLang="en-US" b="1" i="0" u="none" strike="noStrike">
                <a:solidFill>
                  <a:srgbClr val="333333"/>
                </a:solidFill>
                <a:effectLst/>
                <a:latin typeface="Open Sans"/>
              </a:rPr>
              <a:t> </a:t>
            </a:r>
            <a:r>
              <a:rPr lang="en-US" altLang="zh-CN" b="1" i="0" u="none" strike="noStrike">
                <a:solidFill>
                  <a:srgbClr val="333333"/>
                </a:solidFill>
                <a:effectLst/>
                <a:latin typeface="Open Sans"/>
              </a:rPr>
              <a:t>-&gt; Business </a:t>
            </a:r>
            <a:r>
              <a:rPr lang="en" altLang="zh-CN" b="1" i="0" u="none" strike="noStrike">
                <a:solidFill>
                  <a:srgbClr val="333333"/>
                </a:solidFill>
                <a:effectLst/>
                <a:latin typeface="Open Sans"/>
              </a:rPr>
              <a:t>hook</a:t>
            </a:r>
            <a:endParaRPr lang="zh-CN" altLang="en-US" b="1"/>
          </a:p>
        </p:txBody>
      </p:sp>
    </p:spTree>
    <p:extLst>
      <p:ext uri="{BB962C8B-B14F-4D97-AF65-F5344CB8AC3E}">
        <p14:creationId xmlns:p14="http://schemas.microsoft.com/office/powerpoint/2010/main" val="458686011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实践小结</a:t>
            </a:r>
            <a:endParaRPr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3CD7380-5F1E-0F46-8530-7451F0CB270A}"/>
              </a:ext>
            </a:extLst>
          </p:cNvPr>
          <p:cNvSpPr txBox="1"/>
          <p:nvPr/>
        </p:nvSpPr>
        <p:spPr>
          <a:xfrm>
            <a:off x="240154" y="616755"/>
            <a:ext cx="870792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Mobx</a:t>
            </a:r>
          </a:p>
          <a:p>
            <a:endParaRPr kumimoji="1" lang="en-US" altLang="zh-CN" b="1" dirty="0"/>
          </a:p>
          <a:p>
            <a:pPr marL="342900" indent="-342900">
              <a:buAutoNum type="arabicPeriod"/>
            </a:pPr>
            <a:r>
              <a:rPr kumimoji="1" lang="en-US" altLang="zh-CN" sz="1600" dirty="0"/>
              <a:t>Observable</a:t>
            </a:r>
            <a:r>
              <a:rPr kumimoji="1" lang="zh-CN" altLang="en-US" sz="1600" dirty="0"/>
              <a:t>里只放需要共享的状态，需要在组件内用的</a:t>
            </a:r>
            <a:r>
              <a:rPr kumimoji="1" lang="en-US" altLang="zh-CN" sz="1600" dirty="0"/>
              <a:t>(</a:t>
            </a:r>
            <a:r>
              <a:rPr kumimoji="1" lang="zh-CN" altLang="en-US" sz="1600" dirty="0"/>
              <a:t>缓存等</a:t>
            </a:r>
            <a:r>
              <a:rPr kumimoji="1" lang="en-US" altLang="zh-CN" sz="1600" dirty="0"/>
              <a:t>),</a:t>
            </a:r>
            <a:r>
              <a:rPr kumimoji="1" lang="zh-CN" altLang="en-US" sz="1600" dirty="0"/>
              <a:t>分开建立</a:t>
            </a:r>
            <a:r>
              <a:rPr kumimoji="1" lang="en-US" altLang="zh-CN" sz="1600" dirty="0"/>
              <a:t>store</a:t>
            </a:r>
            <a:r>
              <a:rPr kumimoji="1" lang="zh-CN" altLang="en-US" sz="1600" dirty="0"/>
              <a:t>。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尽量用</a:t>
            </a:r>
            <a:r>
              <a:rPr kumimoji="1" lang="en-US" altLang="zh-CN" sz="1600" dirty="0"/>
              <a:t>observer/&lt;Observer&gt;</a:t>
            </a:r>
            <a:r>
              <a:rPr kumimoji="1" lang="zh-CN" altLang="en-US" sz="1600" dirty="0"/>
              <a:t>包裹组件，</a:t>
            </a:r>
            <a:r>
              <a:rPr kumimoji="1" lang="en-US" altLang="zh-CN" sz="1600" dirty="0"/>
              <a:t>observer</a:t>
            </a:r>
            <a:r>
              <a:rPr kumimoji="1" lang="zh-CN" altLang="en-US" sz="1600" dirty="0"/>
              <a:t>封装了一层</a:t>
            </a:r>
            <a:r>
              <a:rPr kumimoji="1" lang="en-US" altLang="zh-CN" sz="1600" dirty="0"/>
              <a:t>memo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en-US" altLang="zh-CN" sz="1600" dirty="0"/>
              <a:t>Mobx</a:t>
            </a:r>
            <a:r>
              <a:rPr kumimoji="1" lang="zh-CN" altLang="en-US" sz="1600" dirty="0"/>
              <a:t>遵守</a:t>
            </a:r>
            <a:r>
              <a:rPr kumimoji="1" lang="en-US" altLang="zh-CN" sz="1600" dirty="0"/>
              <a:t>react’</a:t>
            </a:r>
            <a:r>
              <a:rPr kumimoji="1" lang="zh-CN" altLang="en-US" sz="1600" dirty="0"/>
              <a:t>异步</a:t>
            </a:r>
            <a:r>
              <a:rPr kumimoji="1" lang="en-US" altLang="zh-CN" sz="1600" dirty="0"/>
              <a:t>’</a:t>
            </a:r>
            <a:r>
              <a:rPr kumimoji="1" lang="zh-CN" altLang="en-US" sz="1600" dirty="0"/>
              <a:t>更新，但是状态修改是</a:t>
            </a:r>
            <a:r>
              <a:rPr kumimoji="1" lang="en-US" altLang="zh-CN" sz="1600" dirty="0"/>
              <a:t>‘</a:t>
            </a:r>
            <a:r>
              <a:rPr kumimoji="1" lang="zh-CN" altLang="en-US" sz="1600" dirty="0"/>
              <a:t>同步</a:t>
            </a:r>
            <a:r>
              <a:rPr kumimoji="1" lang="en-US" altLang="zh-CN" sz="1600" dirty="0"/>
              <a:t>’</a:t>
            </a:r>
            <a:r>
              <a:rPr kumimoji="1" lang="zh-CN" altLang="en-US" sz="1600" dirty="0"/>
              <a:t>的，可以在当前获取新的状态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构建</a:t>
            </a:r>
            <a:r>
              <a:rPr kumimoji="1" lang="en-US" altLang="zh-CN" sz="1600" dirty="0"/>
              <a:t>mobx</a:t>
            </a:r>
            <a:r>
              <a:rPr kumimoji="1" lang="zh-CN" altLang="en-US" sz="1600" dirty="0"/>
              <a:t>仓库需要考虑清空数据的时机</a:t>
            </a: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异步里修改</a:t>
            </a:r>
            <a:r>
              <a:rPr kumimoji="1" lang="en-US" altLang="zh-CN" sz="1600" dirty="0"/>
              <a:t>mobx</a:t>
            </a:r>
            <a:r>
              <a:rPr kumimoji="1" lang="zh-CN" altLang="en-US" sz="1600" dirty="0"/>
              <a:t>的状态，要注意</a:t>
            </a:r>
            <a:r>
              <a:rPr kumimoji="1" lang="en-US" altLang="zh-CN" sz="1600" dirty="0"/>
              <a:t>cancel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6675702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493614"/>
          </a:xfrm>
          <a:prstGeom prst="rect">
            <a:avLst/>
          </a:prstGeom>
          <a:solidFill>
            <a:srgbClr val="E71A06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62467" y="4838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实践小结</a:t>
            </a:r>
            <a:endParaRPr lang="en-US" altLang="zh-CN" sz="20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2E001B5-BEF8-4CFE-B2AC-307C60D1A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5577" y="70338"/>
            <a:ext cx="1702502" cy="356132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EFF4B2A3-BA0F-E442-8416-05C4030656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5196651-D10C-3C41-88F7-CB282E8CEC3D}"/>
              </a:ext>
            </a:extLst>
          </p:cNvPr>
          <p:cNvSpPr txBox="1"/>
          <p:nvPr/>
        </p:nvSpPr>
        <p:spPr>
          <a:xfrm>
            <a:off x="240154" y="616755"/>
            <a:ext cx="870792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Hooks</a:t>
            </a:r>
          </a:p>
          <a:p>
            <a:endParaRPr kumimoji="1" lang="en-US" altLang="zh-CN" b="1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多使用</a:t>
            </a:r>
            <a:r>
              <a:rPr kumimoji="1" lang="en-US" altLang="zh-CN" sz="1600" dirty="0"/>
              <a:t>useMemo + useCallback</a:t>
            </a:r>
            <a:r>
              <a:rPr kumimoji="1" lang="zh-CN" altLang="en-US" sz="1600" dirty="0"/>
              <a:t>，避免不必要的</a:t>
            </a:r>
            <a:r>
              <a:rPr kumimoji="1" lang="en-US" altLang="zh-CN" sz="1600" dirty="0"/>
              <a:t>re-render</a:t>
            </a:r>
            <a:r>
              <a:rPr kumimoji="1" lang="zh-CN" altLang="en-US" sz="1600" dirty="0"/>
              <a:t>，另一方面可能避免产生一些不必要的</a:t>
            </a:r>
            <a:r>
              <a:rPr lang="en" altLang="zh-CN" sz="1600"/>
              <a:t>effects list</a:t>
            </a:r>
            <a:r>
              <a:rPr lang="zh-CN" altLang="en-US" sz="1600"/>
              <a:t>。</a:t>
            </a:r>
            <a:r>
              <a:rPr lang="en-US" altLang="zh-CN" sz="1600"/>
              <a:t>[</a:t>
            </a:r>
            <a:r>
              <a:rPr lang="zh-CN" altLang="en-US" sz="1600"/>
              <a:t>例如将内部函数组件，作为组件标签的写法</a:t>
            </a:r>
            <a:r>
              <a:rPr lang="en-US" altLang="zh-CN" sz="1600"/>
              <a:t>]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kumimoji="1" lang="zh-CN" altLang="en-US" sz="1600" dirty="0"/>
              <a:t>有时解决</a:t>
            </a:r>
            <a:r>
              <a:rPr kumimoji="1" lang="en-US" altLang="zh-CN" sz="1600" dirty="0"/>
              <a:t>compoment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diff/</a:t>
            </a:r>
            <a:r>
              <a:rPr kumimoji="1" lang="zh-CN" altLang="en-US" sz="1600" dirty="0"/>
              <a:t>不必要依赖更新，</a:t>
            </a:r>
            <a:r>
              <a:rPr kumimoji="1" lang="en-US" altLang="zh-CN" sz="1600" dirty="0"/>
              <a:t>useCallback</a:t>
            </a:r>
            <a:r>
              <a:rPr kumimoji="1" lang="zh-CN" altLang="en-US" sz="1600" dirty="0"/>
              <a:t>可能不足以解决此类问题，此时需要考虑利用</a:t>
            </a:r>
            <a:r>
              <a:rPr kumimoji="1" lang="en-US" altLang="zh-CN" sz="1600" dirty="0"/>
              <a:t>useRef</a:t>
            </a:r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lang="zh-CN" altLang="en-US" sz="1600"/>
              <a:t>相关</a:t>
            </a:r>
            <a:r>
              <a:rPr lang="en" altLang="zh-CN" sz="1600"/>
              <a:t>state</a:t>
            </a:r>
            <a:r>
              <a:rPr lang="zh-CN" altLang="en-US" sz="1600"/>
              <a:t>合并为一个对象，粒度变粗，减少代码冗余；不相关的独立，粒度变细，增加逻辑组合、复用性</a:t>
            </a:r>
            <a:endParaRPr lang="en-US" altLang="zh-CN" sz="1600"/>
          </a:p>
          <a:p>
            <a:pPr marL="342900" indent="-342900">
              <a:buAutoNum type="arabicPeriod"/>
            </a:pPr>
            <a:endParaRPr kumimoji="1" lang="en-US" altLang="zh-CN" sz="1600" dirty="0"/>
          </a:p>
          <a:p>
            <a:pPr marL="342900" indent="-342900">
              <a:buAutoNum type="arabicPeriod"/>
            </a:pPr>
            <a:r>
              <a:rPr lang="zh-CN" altLang="en-US" sz="1600"/>
              <a:t>尽量减少直接在组件内使用</a:t>
            </a:r>
            <a:r>
              <a:rPr lang="en" altLang="zh-CN" sz="1600"/>
              <a:t>usestate</a:t>
            </a:r>
            <a:r>
              <a:rPr lang="en-US" altLang="zh-CN" sz="1600"/>
              <a:t>/useEffect</a:t>
            </a:r>
            <a:r>
              <a:rPr lang="zh-CN" altLang="en" sz="1600"/>
              <a:t>，</a:t>
            </a:r>
            <a:r>
              <a:rPr lang="zh-CN" altLang="en-US" sz="1600"/>
              <a:t>直接书写</a:t>
            </a:r>
            <a:r>
              <a:rPr lang="en" altLang="zh-CN" sz="1600"/>
              <a:t>usestate/</a:t>
            </a:r>
            <a:r>
              <a:rPr lang="en-US" altLang="zh-CN" sz="1600"/>
              <a:t> useEffect</a:t>
            </a:r>
            <a:r>
              <a:rPr lang="zh-CN" altLang="en-US" sz="1600"/>
              <a:t>基本是没有意义的，相关性逻辑封装在一起，业务大多是数据状态</a:t>
            </a:r>
            <a:r>
              <a:rPr lang="en-US" altLang="zh-CN" sz="1600"/>
              <a:t>+handle</a:t>
            </a:r>
            <a:r>
              <a:rPr lang="zh-CN" altLang="en-US" sz="1600"/>
              <a:t> </a:t>
            </a:r>
            <a:r>
              <a:rPr lang="en" altLang="zh-CN" sz="1600"/>
              <a:t>function+effect</a:t>
            </a:r>
            <a:r>
              <a:rPr lang="zh-CN" altLang="en-US" sz="1600"/>
              <a:t>，将这一系列强相关的逻辑尽量组合在一起</a:t>
            </a:r>
            <a:endParaRPr lang="en-US" altLang="zh-CN" sz="1600"/>
          </a:p>
          <a:p>
            <a:pPr marL="342900" indent="-342900">
              <a:buAutoNum type="arabicPeriod"/>
            </a:pPr>
            <a:endParaRPr lang="en-US" altLang="zh-CN" sz="1600"/>
          </a:p>
          <a:p>
            <a:pPr marL="342900" indent="-342900">
              <a:buFontTx/>
              <a:buAutoNum type="arabicPeriod"/>
            </a:pPr>
            <a:r>
              <a:rPr kumimoji="1" lang="zh-CN" altLang="en-US" sz="1600" dirty="0"/>
              <a:t>封装后，将</a:t>
            </a:r>
            <a:r>
              <a:rPr kumimoji="1" lang="en-US" altLang="zh-CN" sz="1600" dirty="0"/>
              <a:t>state</a:t>
            </a:r>
            <a:r>
              <a:rPr kumimoji="1" lang="zh-CN" altLang="en-US" sz="1600" dirty="0"/>
              <a:t>和</a:t>
            </a:r>
            <a:r>
              <a:rPr kumimoji="1" lang="en-US" altLang="zh-CN" sz="1600" dirty="0"/>
              <a:t>handle</a:t>
            </a:r>
            <a:r>
              <a:rPr kumimoji="1" lang="zh-CN" altLang="en-US" sz="1600" dirty="0"/>
              <a:t> </a:t>
            </a:r>
            <a:r>
              <a:rPr kumimoji="1" lang="en-US" altLang="zh-CN" sz="1600" dirty="0"/>
              <a:t>function</a:t>
            </a:r>
            <a:r>
              <a:rPr kumimoji="1" lang="zh-CN" altLang="en-US" sz="1600" dirty="0"/>
              <a:t>，暴露出去，如果</a:t>
            </a:r>
            <a:r>
              <a:rPr kumimoji="1" lang="en-US" altLang="zh-CN" sz="1600" dirty="0"/>
              <a:t>function</a:t>
            </a:r>
            <a:r>
              <a:rPr kumimoji="1" lang="zh-CN" altLang="en-US" sz="1600" dirty="0"/>
              <a:t>过多，使用</a:t>
            </a:r>
            <a:r>
              <a:rPr kumimoji="1" lang="en-US" altLang="zh-CN" sz="1600" dirty="0"/>
              <a:t>dispatch</a:t>
            </a:r>
            <a:r>
              <a:rPr kumimoji="1" lang="zh-CN" altLang="en-US" sz="1600" dirty="0"/>
              <a:t>的方式</a:t>
            </a:r>
          </a:p>
        </p:txBody>
      </p:sp>
    </p:spTree>
    <p:extLst>
      <p:ext uri="{BB962C8B-B14F-4D97-AF65-F5344CB8AC3E}">
        <p14:creationId xmlns:p14="http://schemas.microsoft.com/office/powerpoint/2010/main" val="23713999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8C0909E9242B864999DD46AB2EE8CC52" ma:contentTypeVersion="1" ma:contentTypeDescription="新建文档。" ma:contentTypeScope="" ma:versionID="777a734514dbb0b589c3b2d5937b5f2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5107b0345c29e57748057d300629ffc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计划开始日期" ma:description="“计划开始日期”是由“发布”功能创建的网站栏。它用于指定第一次向网站访问者显示此页面的日期和时间。" ma:hidden="true" ma:internalName="PublishingStartDate">
      <xsd:simpleType>
        <xsd:restriction base="dms:Unknown"/>
      </xsd:simpleType>
    </xsd:element>
    <xsd:element name="PublishingExpirationDate" ma:index="9" nillable="true" ma:displayName="计划结束日期" ma:description="“计划结束日期”是由“发布”功能创建的网站栏。它用于指定不再向网站访问者显示此页面的日期和时间。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02F1A2-710D-43F1-BF94-DE08A200B281}">
  <ds:schemaRefs>
    <ds:schemaRef ds:uri="http://schemas.microsoft.com/office/2006/documentManagement/types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705A3A0-580D-466F-A163-067D1EBE5F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D9557F-E531-45F2-AD80-E5AEF52B67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13397</TotalTime>
  <Words>1666</Words>
  <Application>Microsoft Macintosh PowerPoint</Application>
  <PresentationFormat>全屏显示(16:9)</PresentationFormat>
  <Paragraphs>133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Microsoft YaHei</vt:lpstr>
      <vt:lpstr>Open Sans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UX G</dc:creator>
  <cp:lastModifiedBy>guosanchuan@baijiahulian.com</cp:lastModifiedBy>
  <cp:revision>166</cp:revision>
  <dcterms:created xsi:type="dcterms:W3CDTF">2016-10-27T09:32:41Z</dcterms:created>
  <dcterms:modified xsi:type="dcterms:W3CDTF">2021-02-26T08:03:55Z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0x0101008C0909E9242B864999DD46AB2EE8CC52</vt:lpwstr>
  </property>
</Properties>
</file>